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aleway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20" Type="http://schemas.openxmlformats.org/officeDocument/2006/relationships/slide" Target="slides/slide15.xml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Raleway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fad681d82e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fad681d82e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fad681d82e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fad681d82e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ad681d82e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fad681d82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fad681d82e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fad681d82e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fad681d82e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fad681d82e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fad681d82e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fad681d82e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fad681d82e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fad681d82e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fad681d82e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fad681d82e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ad681d82e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fad681d82e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fad681d82e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fad681d82e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fad681d82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fad681d82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fad681d82e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fad681d82e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fad681d82e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fad681d82e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ad681d82e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ad681d82e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fad681d82e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fad681d82e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fad681d82e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fad681d82e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fad681d82e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fad681d82e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fad681d82e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fad681d82e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fad681d82e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fad681d82e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fad681d82e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fad681d82e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fad681d82e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fad681d82e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fad681d82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fad681d82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fad681d82e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fad681d82e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fad681d82e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fad681d82e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fad681d82e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fad681d82e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fad681d82e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fad681d82e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fad681d82e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fad681d82e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fad681d82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fad681d82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fad681d82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fad681d82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ad681d82e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fad681d82e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fad681d82e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fad681d82e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fad681d82e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fad681d82e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fad681d82e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fad681d82e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C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CC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2923500" y="80700"/>
            <a:ext cx="6139800" cy="49821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3353275" y="46479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438525"/>
            <a:ext cx="2373900" cy="276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3264550"/>
            <a:ext cx="2373900" cy="16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Relationship Id="rId4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4.png"/><Relationship Id="rId4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png"/><Relationship Id="rId4" Type="http://schemas.openxmlformats.org/officeDocument/2006/relationships/image" Target="../media/image3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5.png"/><Relationship Id="rId4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3.png"/><Relationship Id="rId4" Type="http://schemas.openxmlformats.org/officeDocument/2006/relationships/image" Target="../media/image2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Relationship Id="rId4" Type="http://schemas.openxmlformats.org/officeDocument/2006/relationships/image" Target="../media/image3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1.png"/><Relationship Id="rId4" Type="http://schemas.openxmlformats.org/officeDocument/2006/relationships/image" Target="../media/image3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0.png"/><Relationship Id="rId4" Type="http://schemas.openxmlformats.org/officeDocument/2006/relationships/image" Target="../media/image4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4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/>
        </p:nvSpPr>
        <p:spPr>
          <a:xfrm>
            <a:off x="259050" y="1415350"/>
            <a:ext cx="48357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latin typeface="Raleway"/>
                <a:ea typeface="Raleway"/>
                <a:cs typeface="Raleway"/>
                <a:sym typeface="Raleway"/>
              </a:rPr>
              <a:t>Glenn Ross-Dolan	</a:t>
            </a:r>
            <a:endParaRPr b="1" sz="4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236875" y="2087775"/>
            <a:ext cx="81837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999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M.Sc. Bioinformatics and Computational Biology</a:t>
            </a:r>
            <a:endParaRPr sz="2400">
              <a:solidFill>
                <a:srgbClr val="99999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59050" y="3046700"/>
            <a:ext cx="8625900" cy="9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“Identifying epithelial cell subsets and pathways altered in the intestine of subjects with obesity and diabetes”</a:t>
            </a:r>
            <a:endParaRPr sz="2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259050" y="4237800"/>
            <a:ext cx="86259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Supervised By:</a:t>
            </a:r>
            <a:endParaRPr sz="18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Silvia Melgar</a:t>
            </a:r>
            <a:endParaRPr sz="18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6400" y="241075"/>
            <a:ext cx="1782975" cy="178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-76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 Ontology Enrichment Analysis - ISC BP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100" y="400650"/>
            <a:ext cx="6323799" cy="474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-76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 Ontology Enrichment Analysis - ISC BP</a:t>
            </a:r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100" y="400650"/>
            <a:ext cx="6323799" cy="474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-76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 Ontology Enrichment Analysis - GOB BP</a:t>
            </a:r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092" y="400650"/>
            <a:ext cx="6323808" cy="474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100" y="400650"/>
            <a:ext cx="6323799" cy="474284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>
            <p:ph type="title"/>
          </p:nvPr>
        </p:nvSpPr>
        <p:spPr>
          <a:xfrm>
            <a:off x="311700" y="-76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 Ontology Enrichment Analysis - GOB - BP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3388"/>
            <a:ext cx="9144003" cy="3656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3405"/>
            <a:ext cx="9144003" cy="3656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3388"/>
            <a:ext cx="9144003" cy="3656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/>
        </p:nvSpPr>
        <p:spPr>
          <a:xfrm>
            <a:off x="2513550" y="2107350"/>
            <a:ext cx="41169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Metabolism Pathway Analysis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400" y="396425"/>
            <a:ext cx="4350649" cy="435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0404" y="0"/>
            <a:ext cx="359894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 txBox="1"/>
          <p:nvPr/>
        </p:nvSpPr>
        <p:spPr>
          <a:xfrm>
            <a:off x="5966900" y="-86600"/>
            <a:ext cx="1711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Enterocytes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61662"/>
            <a:ext cx="4020176" cy="4020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0175" y="719231"/>
            <a:ext cx="5123827" cy="370503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1"/>
          <p:cNvSpPr txBox="1"/>
          <p:nvPr/>
        </p:nvSpPr>
        <p:spPr>
          <a:xfrm>
            <a:off x="5910550" y="646125"/>
            <a:ext cx="16374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Enterocytes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4"/>
          <p:cNvGrpSpPr/>
          <p:nvPr/>
        </p:nvGrpSpPr>
        <p:grpSpPr>
          <a:xfrm>
            <a:off x="3917400" y="630300"/>
            <a:ext cx="5143488" cy="3448175"/>
            <a:chOff x="3818375" y="295000"/>
            <a:chExt cx="5143488" cy="3448175"/>
          </a:xfrm>
        </p:grpSpPr>
        <p:grpSp>
          <p:nvGrpSpPr>
            <p:cNvPr id="68" name="Google Shape;68;p14"/>
            <p:cNvGrpSpPr/>
            <p:nvPr/>
          </p:nvGrpSpPr>
          <p:grpSpPr>
            <a:xfrm>
              <a:off x="3818375" y="702863"/>
              <a:ext cx="5044424" cy="3040313"/>
              <a:chOff x="3704050" y="1177288"/>
              <a:chExt cx="5044424" cy="3040313"/>
            </a:xfrm>
          </p:grpSpPr>
          <p:pic>
            <p:nvPicPr>
              <p:cNvPr id="69" name="Google Shape;69;p1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772625" y="1177288"/>
                <a:ext cx="4975850" cy="278892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85738" rotWithShape="0" algn="bl" dir="2100000" dist="1905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70" name="Google Shape;70;p14"/>
              <p:cNvSpPr txBox="1"/>
              <p:nvPr/>
            </p:nvSpPr>
            <p:spPr>
              <a:xfrm>
                <a:off x="3704050" y="3966200"/>
                <a:ext cx="4678800" cy="2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434343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rPr>
                  <a:t>Image adapted from: https://www.nature.com/articles/s41467-020-20052-z/figures/1</a:t>
                </a:r>
                <a:endParaRPr sz="1000">
                  <a:solidFill>
                    <a:srgbClr val="434343"/>
                  </a:solidFill>
                  <a:latin typeface="Source Sans Pro"/>
                  <a:ea typeface="Source Sans Pro"/>
                  <a:cs typeface="Source Sans Pro"/>
                  <a:sym typeface="Source Sans Pro"/>
                </a:endParaRPr>
              </a:p>
            </p:txBody>
          </p:sp>
        </p:grpSp>
        <p:sp>
          <p:nvSpPr>
            <p:cNvPr id="71" name="Google Shape;71;p14"/>
            <p:cNvSpPr txBox="1"/>
            <p:nvPr/>
          </p:nvSpPr>
          <p:spPr>
            <a:xfrm>
              <a:off x="6729263" y="295000"/>
              <a:ext cx="2232600" cy="48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434343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Intestinal Epithelium</a:t>
              </a:r>
              <a:endParaRPr sz="18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72" name="Google Shape;72;p14"/>
          <p:cNvSpPr txBox="1"/>
          <p:nvPr/>
        </p:nvSpPr>
        <p:spPr>
          <a:xfrm>
            <a:off x="105975" y="86900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Project Aim</a:t>
            </a:r>
            <a:endParaRPr b="1" sz="3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220100" y="710300"/>
            <a:ext cx="3519900" cy="14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Find altered genes/pathways in the individual intestinal cell types which are characteristic of the T2DM subject.</a:t>
            </a:r>
            <a:endParaRPr sz="1800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220100" y="2871800"/>
            <a:ext cx="3651600" cy="1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aleway"/>
                <a:ea typeface="Raleway"/>
                <a:cs typeface="Raleway"/>
                <a:sym typeface="Raleway"/>
              </a:rPr>
              <a:t>Why?</a:t>
            </a:r>
            <a:endParaRPr b="1" sz="2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Complement of Bastian’s Study</a:t>
            </a:r>
            <a:endParaRPr sz="1800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Allows him to select biological targets for further study in the seaweed experiments.</a:t>
            </a:r>
            <a:endParaRPr b="1" sz="2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/>
        </p:nvSpPr>
        <p:spPr>
          <a:xfrm>
            <a:off x="1470450" y="2107350"/>
            <a:ext cx="62031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Protein Folding/Degradation Pathway Analysis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5488"/>
            <a:ext cx="4392525" cy="439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8230" y="0"/>
            <a:ext cx="460639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3"/>
          <p:cNvSpPr txBox="1"/>
          <p:nvPr/>
        </p:nvSpPr>
        <p:spPr>
          <a:xfrm>
            <a:off x="5919675" y="-73675"/>
            <a:ext cx="17868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Enterocytes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400" y="0"/>
            <a:ext cx="52771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25" y="0"/>
            <a:ext cx="350601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9825" y="626325"/>
            <a:ext cx="5504175" cy="389086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5"/>
          <p:cNvSpPr txBox="1"/>
          <p:nvPr/>
        </p:nvSpPr>
        <p:spPr>
          <a:xfrm>
            <a:off x="4793950" y="535025"/>
            <a:ext cx="30780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Enterocyte Progenitor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/>
        </p:nvSpPr>
        <p:spPr>
          <a:xfrm>
            <a:off x="1470450" y="2107350"/>
            <a:ext cx="62031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Barrier Function Pathway Analysis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150" y="0"/>
            <a:ext cx="350601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6853" y="6000"/>
            <a:ext cx="536714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7"/>
          <p:cNvSpPr txBox="1"/>
          <p:nvPr/>
        </p:nvSpPr>
        <p:spPr>
          <a:xfrm>
            <a:off x="5691375" y="55100"/>
            <a:ext cx="1731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Enterocyte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00" y="0"/>
            <a:ext cx="350601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4150" y="0"/>
            <a:ext cx="5244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8"/>
          <p:cNvSpPr txBox="1"/>
          <p:nvPr/>
        </p:nvSpPr>
        <p:spPr>
          <a:xfrm>
            <a:off x="5557375" y="70850"/>
            <a:ext cx="18183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Enterocyte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9"/>
          <p:cNvSpPr txBox="1"/>
          <p:nvPr/>
        </p:nvSpPr>
        <p:spPr>
          <a:xfrm>
            <a:off x="1470450" y="2107350"/>
            <a:ext cx="62031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Inflammation Pathway Analysis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50" y="0"/>
            <a:ext cx="350601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5350" y="157100"/>
            <a:ext cx="5598650" cy="482929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0"/>
          <p:cNvSpPr txBox="1"/>
          <p:nvPr/>
        </p:nvSpPr>
        <p:spPr>
          <a:xfrm>
            <a:off x="5144225" y="157100"/>
            <a:ext cx="24009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Enterocytes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75" y="0"/>
            <a:ext cx="350601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0475" y="120900"/>
            <a:ext cx="5543526" cy="4836024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1"/>
          <p:cNvSpPr txBox="1"/>
          <p:nvPr/>
        </p:nvSpPr>
        <p:spPr>
          <a:xfrm>
            <a:off x="4400375" y="120900"/>
            <a:ext cx="35661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Intestinal Stem Cells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/>
        </p:nvSpPr>
        <p:spPr>
          <a:xfrm>
            <a:off x="3017325" y="817800"/>
            <a:ext cx="5974800" cy="35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Sans Pro"/>
              <a:buChar char="●"/>
            </a:pPr>
            <a:r>
              <a:rPr lang="en" sz="2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Choose suitable data ✅</a:t>
            </a:r>
            <a:endParaRPr sz="21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Sans Pro"/>
              <a:buChar char="●"/>
            </a:pPr>
            <a:r>
              <a:rPr lang="en" sz="2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Review literature for best analysis practices ✅</a:t>
            </a:r>
            <a:endParaRPr sz="21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Sans Pro"/>
              <a:buChar char="●"/>
            </a:pPr>
            <a:r>
              <a:rPr lang="en" sz="2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Build an analysis pipeline ✅</a:t>
            </a:r>
            <a:endParaRPr sz="21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Sans Pro"/>
              <a:buChar char="●"/>
            </a:pPr>
            <a:r>
              <a:rPr lang="en" sz="2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Carry out the analysis </a:t>
            </a:r>
            <a:r>
              <a:rPr lang="en" sz="21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✅</a:t>
            </a:r>
            <a:endParaRPr sz="21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Sans Pro"/>
              <a:buChar char="●"/>
            </a:pPr>
            <a:r>
              <a:rPr lang="en" sz="2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Review the findings </a:t>
            </a:r>
            <a:r>
              <a:rPr lang="en" sz="21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✅</a:t>
            </a:r>
            <a:endParaRPr sz="21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Sans Pro"/>
              <a:buChar char="●"/>
            </a:pPr>
            <a:r>
              <a:rPr lang="en" sz="2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Form a biological hypothesis </a:t>
            </a:r>
            <a:r>
              <a:rPr lang="en" sz="21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⌛</a:t>
            </a:r>
            <a:endParaRPr sz="21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Sans Pro"/>
              <a:buChar char="●"/>
            </a:pPr>
            <a:r>
              <a:rPr lang="en" sz="2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Build onto the current literature </a:t>
            </a:r>
            <a:r>
              <a:rPr lang="en" sz="21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⌛</a:t>
            </a:r>
            <a:endParaRPr sz="21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683300" y="1702050"/>
            <a:ext cx="17070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How?</a:t>
            </a:r>
            <a:endParaRPr b="1" sz="3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00" y="0"/>
            <a:ext cx="350601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2600" y="782625"/>
            <a:ext cx="5551401" cy="357823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2"/>
          <p:cNvSpPr txBox="1"/>
          <p:nvPr/>
        </p:nvSpPr>
        <p:spPr>
          <a:xfrm>
            <a:off x="5234800" y="396825"/>
            <a:ext cx="23301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Enterocytes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3"/>
          <p:cNvSpPr txBox="1"/>
          <p:nvPr/>
        </p:nvSpPr>
        <p:spPr>
          <a:xfrm>
            <a:off x="1470450" y="2107350"/>
            <a:ext cx="62031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Other Enriched Pathways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75" y="333475"/>
            <a:ext cx="4040700" cy="40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6476" y="333475"/>
            <a:ext cx="5057524" cy="4040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47700"/>
            <a:ext cx="3848100" cy="38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8100" y="270500"/>
            <a:ext cx="5295901" cy="4373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72575"/>
            <a:ext cx="3798375" cy="379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8375" y="553954"/>
            <a:ext cx="5345624" cy="4035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397" y="686850"/>
            <a:ext cx="4891201" cy="388235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98600" y="76700"/>
            <a:ext cx="36153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Annotated Dataset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3611700" y="144150"/>
            <a:ext cx="19206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(Intestinal Crypts)</a:t>
            </a:r>
            <a:endParaRPr b="1"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 rotWithShape="1">
          <a:blip r:embed="rId4">
            <a:alphaModFix/>
          </a:blip>
          <a:srcRect b="0" l="0" r="43474" t="0"/>
          <a:stretch/>
        </p:blipFill>
        <p:spPr>
          <a:xfrm>
            <a:off x="452350" y="686849"/>
            <a:ext cx="3100224" cy="332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724" y="4074724"/>
            <a:ext cx="1385300" cy="80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77475" y="4074725"/>
            <a:ext cx="1179500" cy="8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-76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UMAP by Diet - Crypt Enriched Dataset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0" l="-1579" r="1579" t="0"/>
          <a:stretch/>
        </p:blipFill>
        <p:spPr>
          <a:xfrm>
            <a:off x="0" y="1087225"/>
            <a:ext cx="2896300" cy="296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9924" y="1035525"/>
            <a:ext cx="2896300" cy="296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5">
            <a:alphaModFix/>
          </a:blip>
          <a:srcRect b="0" l="4113" r="0" t="0"/>
          <a:stretch/>
        </p:blipFill>
        <p:spPr>
          <a:xfrm>
            <a:off x="5476050" y="1035525"/>
            <a:ext cx="3586676" cy="296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-76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Cell Type Composition CD vs HFHSD</a:t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363" y="570650"/>
            <a:ext cx="6535285" cy="434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5876" y="1056825"/>
            <a:ext cx="4796850" cy="401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625" y="1228838"/>
            <a:ext cx="4042350" cy="2685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-76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 Ontology Enrichment Analysis - ENT BP</a:t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100" y="400650"/>
            <a:ext cx="6323799" cy="474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-76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 Ontology Enrichment Analysis - ENT BP</a:t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9150" y="444225"/>
            <a:ext cx="6265701" cy="469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